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2"/>
  </p:sldMasterIdLst>
  <p:notesMasterIdLst>
    <p:notesMasterId r:id="rId13"/>
  </p:notesMasterIdLst>
  <p:sldIdLst>
    <p:sldId id="256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C9A0E-AF2D-4AD3-98B4-8DA95C0E08D8}" type="datetimeFigureOut">
              <a:rPr lang="it-IT" smtClean="0"/>
              <a:t>07/11/2014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988BE-4CDB-4584-A88A-38BE930778A3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646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446467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6468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69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0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1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85 w 185"/>
                <a:gd name="T5" fmla="*/ 18 h 120"/>
                <a:gd name="T6" fmla="*/ 185 w 185"/>
                <a:gd name="T7" fmla="*/ 36 h 120"/>
                <a:gd name="T8" fmla="*/ 179 w 185"/>
                <a:gd name="T9" fmla="*/ 54 h 120"/>
                <a:gd name="T10" fmla="*/ 161 w 185"/>
                <a:gd name="T11" fmla="*/ 72 h 120"/>
                <a:gd name="T12" fmla="*/ 137 w 185"/>
                <a:gd name="T13" fmla="*/ 96 h 120"/>
                <a:gd name="T14" fmla="*/ 101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5 w 185"/>
                <a:gd name="T29" fmla="*/ 0 h 120"/>
                <a:gd name="T30" fmla="*/ 185 w 185"/>
                <a:gd name="T3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2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3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37 w 526"/>
                <a:gd name="T17" fmla="*/ 179 h 275"/>
                <a:gd name="T18" fmla="*/ 209 w 526"/>
                <a:gd name="T19" fmla="*/ 143 h 275"/>
                <a:gd name="T20" fmla="*/ 251 w 526"/>
                <a:gd name="T21" fmla="*/ 120 h 275"/>
                <a:gd name="T22" fmla="*/ 299 w 526"/>
                <a:gd name="T23" fmla="*/ 96 h 275"/>
                <a:gd name="T24" fmla="*/ 394 w 526"/>
                <a:gd name="T25" fmla="*/ 48 h 275"/>
                <a:gd name="T26" fmla="*/ 442 w 526"/>
                <a:gd name="T27" fmla="*/ 30 h 275"/>
                <a:gd name="T28" fmla="*/ 478 w 526"/>
                <a:gd name="T29" fmla="*/ 12 h 275"/>
                <a:gd name="T30" fmla="*/ 502 w 526"/>
                <a:gd name="T31" fmla="*/ 6 h 275"/>
                <a:gd name="T32" fmla="*/ 520 w 526"/>
                <a:gd name="T33" fmla="*/ 0 h 275"/>
                <a:gd name="T34" fmla="*/ 526 w 526"/>
                <a:gd name="T35" fmla="*/ 0 h 275"/>
                <a:gd name="T36" fmla="*/ 520 w 526"/>
                <a:gd name="T37" fmla="*/ 6 h 275"/>
                <a:gd name="T38" fmla="*/ 508 w 526"/>
                <a:gd name="T39" fmla="*/ 12 h 275"/>
                <a:gd name="T40" fmla="*/ 484 w 526"/>
                <a:gd name="T41" fmla="*/ 24 h 275"/>
                <a:gd name="T42" fmla="*/ 460 w 526"/>
                <a:gd name="T43" fmla="*/ 42 h 275"/>
                <a:gd name="T44" fmla="*/ 436 w 526"/>
                <a:gd name="T45" fmla="*/ 54 h 275"/>
                <a:gd name="T46" fmla="*/ 394 w 526"/>
                <a:gd name="T47" fmla="*/ 78 h 275"/>
                <a:gd name="T48" fmla="*/ 340 w 526"/>
                <a:gd name="T49" fmla="*/ 108 h 275"/>
                <a:gd name="T50" fmla="*/ 275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4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0 w 718"/>
                <a:gd name="T17" fmla="*/ 228 h 306"/>
                <a:gd name="T18" fmla="*/ 126 w 718"/>
                <a:gd name="T19" fmla="*/ 228 h 306"/>
                <a:gd name="T20" fmla="*/ 144 w 718"/>
                <a:gd name="T21" fmla="*/ 222 h 306"/>
                <a:gd name="T22" fmla="*/ 168 w 718"/>
                <a:gd name="T23" fmla="*/ 216 h 306"/>
                <a:gd name="T24" fmla="*/ 198 w 718"/>
                <a:gd name="T25" fmla="*/ 204 h 306"/>
                <a:gd name="T26" fmla="*/ 275 w 718"/>
                <a:gd name="T27" fmla="*/ 180 h 306"/>
                <a:gd name="T28" fmla="*/ 371 w 718"/>
                <a:gd name="T29" fmla="*/ 156 h 306"/>
                <a:gd name="T30" fmla="*/ 461 w 718"/>
                <a:gd name="T31" fmla="*/ 126 h 306"/>
                <a:gd name="T32" fmla="*/ 544 w 718"/>
                <a:gd name="T33" fmla="*/ 102 h 306"/>
                <a:gd name="T34" fmla="*/ 574 w 718"/>
                <a:gd name="T35" fmla="*/ 90 h 306"/>
                <a:gd name="T36" fmla="*/ 604 w 718"/>
                <a:gd name="T37" fmla="*/ 84 h 306"/>
                <a:gd name="T38" fmla="*/ 622 w 718"/>
                <a:gd name="T39" fmla="*/ 78 h 306"/>
                <a:gd name="T40" fmla="*/ 628 w 718"/>
                <a:gd name="T41" fmla="*/ 72 h 306"/>
                <a:gd name="T42" fmla="*/ 634 w 718"/>
                <a:gd name="T43" fmla="*/ 66 h 306"/>
                <a:gd name="T44" fmla="*/ 652 w 718"/>
                <a:gd name="T45" fmla="*/ 60 h 306"/>
                <a:gd name="T46" fmla="*/ 694 w 718"/>
                <a:gd name="T47" fmla="*/ 30 h 306"/>
                <a:gd name="T48" fmla="*/ 712 w 718"/>
                <a:gd name="T49" fmla="*/ 18 h 306"/>
                <a:gd name="T50" fmla="*/ 718 w 718"/>
                <a:gd name="T51" fmla="*/ 6 h 306"/>
                <a:gd name="T52" fmla="*/ 712 w 718"/>
                <a:gd name="T53" fmla="*/ 0 h 306"/>
                <a:gd name="T54" fmla="*/ 688 w 718"/>
                <a:gd name="T55" fmla="*/ 0 h 306"/>
                <a:gd name="T56" fmla="*/ 628 w 718"/>
                <a:gd name="T57" fmla="*/ 0 h 306"/>
                <a:gd name="T58" fmla="*/ 580 w 718"/>
                <a:gd name="T59" fmla="*/ 0 h 306"/>
                <a:gd name="T60" fmla="*/ 544 w 718"/>
                <a:gd name="T61" fmla="*/ 0 h 306"/>
                <a:gd name="T62" fmla="*/ 514 w 718"/>
                <a:gd name="T63" fmla="*/ 18 h 306"/>
                <a:gd name="T64" fmla="*/ 485 w 718"/>
                <a:gd name="T65" fmla="*/ 42 h 306"/>
                <a:gd name="T66" fmla="*/ 467 w 718"/>
                <a:gd name="T67" fmla="*/ 54 h 306"/>
                <a:gd name="T68" fmla="*/ 449 w 718"/>
                <a:gd name="T69" fmla="*/ 60 h 306"/>
                <a:gd name="T70" fmla="*/ 425 w 718"/>
                <a:gd name="T71" fmla="*/ 60 h 306"/>
                <a:gd name="T72" fmla="*/ 389 w 718"/>
                <a:gd name="T73" fmla="*/ 66 h 306"/>
                <a:gd name="T74" fmla="*/ 347 w 718"/>
                <a:gd name="T75" fmla="*/ 84 h 306"/>
                <a:gd name="T76" fmla="*/ 311 w 718"/>
                <a:gd name="T77" fmla="*/ 108 h 306"/>
                <a:gd name="T78" fmla="*/ 287 w 718"/>
                <a:gd name="T79" fmla="*/ 126 h 306"/>
                <a:gd name="T80" fmla="*/ 275 w 718"/>
                <a:gd name="T81" fmla="*/ 132 h 306"/>
                <a:gd name="T82" fmla="*/ 257 w 718"/>
                <a:gd name="T83" fmla="*/ 138 h 306"/>
                <a:gd name="T84" fmla="*/ 221 w 718"/>
                <a:gd name="T85" fmla="*/ 138 h 306"/>
                <a:gd name="T86" fmla="*/ 186 w 718"/>
                <a:gd name="T87" fmla="*/ 138 h 306"/>
                <a:gd name="T88" fmla="*/ 180 w 718"/>
                <a:gd name="T89" fmla="*/ 138 h 306"/>
                <a:gd name="T90" fmla="*/ 174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5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31 w 2392"/>
                <a:gd name="T1" fmla="*/ 54 h 881"/>
                <a:gd name="T2" fmla="*/ 2189 w 2392"/>
                <a:gd name="T3" fmla="*/ 54 h 881"/>
                <a:gd name="T4" fmla="*/ 2147 w 2392"/>
                <a:gd name="T5" fmla="*/ 66 h 881"/>
                <a:gd name="T6" fmla="*/ 2021 w 2392"/>
                <a:gd name="T7" fmla="*/ 101 h 881"/>
                <a:gd name="T8" fmla="*/ 1956 w 2392"/>
                <a:gd name="T9" fmla="*/ 119 h 881"/>
                <a:gd name="T10" fmla="*/ 1860 w 2392"/>
                <a:gd name="T11" fmla="*/ 167 h 881"/>
                <a:gd name="T12" fmla="*/ 1836 w 2392"/>
                <a:gd name="T13" fmla="*/ 245 h 881"/>
                <a:gd name="T14" fmla="*/ 1842 w 2392"/>
                <a:gd name="T15" fmla="*/ 305 h 881"/>
                <a:gd name="T16" fmla="*/ 1758 w 2392"/>
                <a:gd name="T17" fmla="*/ 317 h 881"/>
                <a:gd name="T18" fmla="*/ 1597 w 2392"/>
                <a:gd name="T19" fmla="*/ 263 h 881"/>
                <a:gd name="T20" fmla="*/ 1507 w 2392"/>
                <a:gd name="T21" fmla="*/ 257 h 881"/>
                <a:gd name="T22" fmla="*/ 1399 w 2392"/>
                <a:gd name="T23" fmla="*/ 311 h 881"/>
                <a:gd name="T24" fmla="*/ 1334 w 2392"/>
                <a:gd name="T25" fmla="*/ 353 h 881"/>
                <a:gd name="T26" fmla="*/ 1310 w 2392"/>
                <a:gd name="T27" fmla="*/ 359 h 881"/>
                <a:gd name="T28" fmla="*/ 1214 w 2392"/>
                <a:gd name="T29" fmla="*/ 371 h 881"/>
                <a:gd name="T30" fmla="*/ 1160 w 2392"/>
                <a:gd name="T31" fmla="*/ 365 h 881"/>
                <a:gd name="T32" fmla="*/ 1053 w 2392"/>
                <a:gd name="T33" fmla="*/ 371 h 881"/>
                <a:gd name="T34" fmla="*/ 957 w 2392"/>
                <a:gd name="T35" fmla="*/ 383 h 881"/>
                <a:gd name="T36" fmla="*/ 921 w 2392"/>
                <a:gd name="T37" fmla="*/ 401 h 881"/>
                <a:gd name="T38" fmla="*/ 819 w 2392"/>
                <a:gd name="T39" fmla="*/ 419 h 881"/>
                <a:gd name="T40" fmla="*/ 778 w 2392"/>
                <a:gd name="T41" fmla="*/ 419 h 881"/>
                <a:gd name="T42" fmla="*/ 664 w 2392"/>
                <a:gd name="T43" fmla="*/ 437 h 881"/>
                <a:gd name="T44" fmla="*/ 598 w 2392"/>
                <a:gd name="T45" fmla="*/ 473 h 881"/>
                <a:gd name="T46" fmla="*/ 503 w 2392"/>
                <a:gd name="T47" fmla="*/ 467 h 881"/>
                <a:gd name="T48" fmla="*/ 431 w 2392"/>
                <a:gd name="T49" fmla="*/ 491 h 881"/>
                <a:gd name="T50" fmla="*/ 413 w 2392"/>
                <a:gd name="T51" fmla="*/ 539 h 881"/>
                <a:gd name="T52" fmla="*/ 347 w 2392"/>
                <a:gd name="T53" fmla="*/ 569 h 881"/>
                <a:gd name="T54" fmla="*/ 222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3 w 2392"/>
                <a:gd name="T65" fmla="*/ 653 h 881"/>
                <a:gd name="T66" fmla="*/ 473 w 2392"/>
                <a:gd name="T67" fmla="*/ 569 h 881"/>
                <a:gd name="T68" fmla="*/ 568 w 2392"/>
                <a:gd name="T69" fmla="*/ 521 h 881"/>
                <a:gd name="T70" fmla="*/ 646 w 2392"/>
                <a:gd name="T71" fmla="*/ 515 h 881"/>
                <a:gd name="T72" fmla="*/ 873 w 2392"/>
                <a:gd name="T73" fmla="*/ 461 h 881"/>
                <a:gd name="T74" fmla="*/ 1148 w 2392"/>
                <a:gd name="T75" fmla="*/ 425 h 881"/>
                <a:gd name="T76" fmla="*/ 1292 w 2392"/>
                <a:gd name="T77" fmla="*/ 461 h 881"/>
                <a:gd name="T78" fmla="*/ 1417 w 2392"/>
                <a:gd name="T79" fmla="*/ 533 h 881"/>
                <a:gd name="T80" fmla="*/ 1435 w 2392"/>
                <a:gd name="T81" fmla="*/ 617 h 881"/>
                <a:gd name="T82" fmla="*/ 1376 w 2392"/>
                <a:gd name="T83" fmla="*/ 653 h 881"/>
                <a:gd name="T84" fmla="*/ 1226 w 2392"/>
                <a:gd name="T85" fmla="*/ 701 h 881"/>
                <a:gd name="T86" fmla="*/ 1112 w 2392"/>
                <a:gd name="T87" fmla="*/ 755 h 881"/>
                <a:gd name="T88" fmla="*/ 1065 w 2392"/>
                <a:gd name="T89" fmla="*/ 809 h 881"/>
                <a:gd name="T90" fmla="*/ 1077 w 2392"/>
                <a:gd name="T91" fmla="*/ 869 h 881"/>
                <a:gd name="T92" fmla="*/ 1106 w 2392"/>
                <a:gd name="T93" fmla="*/ 881 h 881"/>
                <a:gd name="T94" fmla="*/ 1208 w 2392"/>
                <a:gd name="T95" fmla="*/ 869 h 881"/>
                <a:gd name="T96" fmla="*/ 1388 w 2392"/>
                <a:gd name="T97" fmla="*/ 857 h 881"/>
                <a:gd name="T98" fmla="*/ 1441 w 2392"/>
                <a:gd name="T99" fmla="*/ 851 h 881"/>
                <a:gd name="T100" fmla="*/ 1483 w 2392"/>
                <a:gd name="T101" fmla="*/ 833 h 881"/>
                <a:gd name="T102" fmla="*/ 1675 w 2392"/>
                <a:gd name="T103" fmla="*/ 743 h 881"/>
                <a:gd name="T104" fmla="*/ 1806 w 2392"/>
                <a:gd name="T105" fmla="*/ 689 h 881"/>
                <a:gd name="T106" fmla="*/ 1884 w 2392"/>
                <a:gd name="T107" fmla="*/ 581 h 881"/>
                <a:gd name="T108" fmla="*/ 2039 w 2392"/>
                <a:gd name="T109" fmla="*/ 389 h 881"/>
                <a:gd name="T110" fmla="*/ 2207 w 2392"/>
                <a:gd name="T111" fmla="*/ 269 h 881"/>
                <a:gd name="T112" fmla="*/ 2249 w 2392"/>
                <a:gd name="T113" fmla="*/ 239 h 881"/>
                <a:gd name="T114" fmla="*/ 2392 w 2392"/>
                <a:gd name="T115" fmla="*/ 0 h 881"/>
                <a:gd name="T116" fmla="*/ 2302 w 2392"/>
                <a:gd name="T117" fmla="*/ 36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6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7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5 w 5"/>
                <a:gd name="T2" fmla="*/ 0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8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79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80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6481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648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it-IT" noProof="0" smtClean="0"/>
              <a:t>Fare clic per modificare lo stile del titolo</a:t>
            </a:r>
            <a:endParaRPr lang="en-US" noProof="0" smtClean="0"/>
          </a:p>
        </p:txBody>
      </p:sp>
      <p:sp>
        <p:nvSpPr>
          <p:cNvPr id="44648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it-IT" noProof="0" smtClean="0"/>
              <a:t>Fare clic per modificare lo stile del sottotitolo dello schema</a:t>
            </a:r>
            <a:endParaRPr lang="en-US" noProof="0" smtClean="0"/>
          </a:p>
        </p:txBody>
      </p:sp>
      <p:sp>
        <p:nvSpPr>
          <p:cNvPr id="446484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46485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46486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DD2344F-BBE7-4EA0-AD08-D6E647EA1D16}" type="slidenum">
              <a:rPr lang="en-US"/>
              <a:pPr/>
              <a:t>‹N›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7FC4D-0146-47DC-B95E-A936753636D6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5335685"/>
      </p:ext>
    </p:extLst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7C345-191C-4ECE-B8F0-848CEC76BC20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2558885"/>
      </p:ext>
    </p:extLst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BE1A2-9CAC-4D87-A60B-7AF91427762A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91304127"/>
      </p:ext>
    </p:extLst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179A6-C6FC-4A29-A5E2-CAC43F769056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6739090"/>
      </p:ext>
    </p:extLst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6A55E-BDE5-480A-AA49-A7F4565C43A4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989445"/>
      </p:ext>
    </p:extLst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5057D-EC48-4D60-B88B-F9139484A69C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4638161"/>
      </p:ext>
    </p:extLst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BAEE9-A8F2-4D08-B03A-AFC89A308EE8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5274802"/>
      </p:ext>
    </p:extLst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A6244-96A0-4BDB-B399-25392A33E098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3205422"/>
      </p:ext>
    </p:extLst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78E13-C0AA-4433-AA91-BCB8715C200A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2425223"/>
      </p:ext>
    </p:extLst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9E1E9-1CA0-42CC-B438-2441EB3615DF}" type="slidenum">
              <a:rPr lang="en-US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4585802"/>
      </p:ext>
    </p:extLst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5442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445443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5444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45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46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47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85 w 185"/>
                <a:gd name="T5" fmla="*/ 18 h 120"/>
                <a:gd name="T6" fmla="*/ 185 w 185"/>
                <a:gd name="T7" fmla="*/ 36 h 120"/>
                <a:gd name="T8" fmla="*/ 179 w 185"/>
                <a:gd name="T9" fmla="*/ 54 h 120"/>
                <a:gd name="T10" fmla="*/ 161 w 185"/>
                <a:gd name="T11" fmla="*/ 72 h 120"/>
                <a:gd name="T12" fmla="*/ 137 w 185"/>
                <a:gd name="T13" fmla="*/ 96 h 120"/>
                <a:gd name="T14" fmla="*/ 101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5 w 185"/>
                <a:gd name="T29" fmla="*/ 0 h 120"/>
                <a:gd name="T30" fmla="*/ 185 w 185"/>
                <a:gd name="T3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48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49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37 w 526"/>
                <a:gd name="T17" fmla="*/ 179 h 275"/>
                <a:gd name="T18" fmla="*/ 209 w 526"/>
                <a:gd name="T19" fmla="*/ 143 h 275"/>
                <a:gd name="T20" fmla="*/ 251 w 526"/>
                <a:gd name="T21" fmla="*/ 120 h 275"/>
                <a:gd name="T22" fmla="*/ 299 w 526"/>
                <a:gd name="T23" fmla="*/ 96 h 275"/>
                <a:gd name="T24" fmla="*/ 394 w 526"/>
                <a:gd name="T25" fmla="*/ 48 h 275"/>
                <a:gd name="T26" fmla="*/ 442 w 526"/>
                <a:gd name="T27" fmla="*/ 30 h 275"/>
                <a:gd name="T28" fmla="*/ 478 w 526"/>
                <a:gd name="T29" fmla="*/ 12 h 275"/>
                <a:gd name="T30" fmla="*/ 502 w 526"/>
                <a:gd name="T31" fmla="*/ 6 h 275"/>
                <a:gd name="T32" fmla="*/ 520 w 526"/>
                <a:gd name="T33" fmla="*/ 0 h 275"/>
                <a:gd name="T34" fmla="*/ 526 w 526"/>
                <a:gd name="T35" fmla="*/ 0 h 275"/>
                <a:gd name="T36" fmla="*/ 520 w 526"/>
                <a:gd name="T37" fmla="*/ 6 h 275"/>
                <a:gd name="T38" fmla="*/ 508 w 526"/>
                <a:gd name="T39" fmla="*/ 12 h 275"/>
                <a:gd name="T40" fmla="*/ 484 w 526"/>
                <a:gd name="T41" fmla="*/ 24 h 275"/>
                <a:gd name="T42" fmla="*/ 460 w 526"/>
                <a:gd name="T43" fmla="*/ 42 h 275"/>
                <a:gd name="T44" fmla="*/ 436 w 526"/>
                <a:gd name="T45" fmla="*/ 54 h 275"/>
                <a:gd name="T46" fmla="*/ 394 w 526"/>
                <a:gd name="T47" fmla="*/ 78 h 275"/>
                <a:gd name="T48" fmla="*/ 340 w 526"/>
                <a:gd name="T49" fmla="*/ 108 h 275"/>
                <a:gd name="T50" fmla="*/ 275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0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0 w 718"/>
                <a:gd name="T17" fmla="*/ 228 h 306"/>
                <a:gd name="T18" fmla="*/ 126 w 718"/>
                <a:gd name="T19" fmla="*/ 228 h 306"/>
                <a:gd name="T20" fmla="*/ 144 w 718"/>
                <a:gd name="T21" fmla="*/ 222 h 306"/>
                <a:gd name="T22" fmla="*/ 168 w 718"/>
                <a:gd name="T23" fmla="*/ 216 h 306"/>
                <a:gd name="T24" fmla="*/ 198 w 718"/>
                <a:gd name="T25" fmla="*/ 204 h 306"/>
                <a:gd name="T26" fmla="*/ 275 w 718"/>
                <a:gd name="T27" fmla="*/ 180 h 306"/>
                <a:gd name="T28" fmla="*/ 371 w 718"/>
                <a:gd name="T29" fmla="*/ 156 h 306"/>
                <a:gd name="T30" fmla="*/ 461 w 718"/>
                <a:gd name="T31" fmla="*/ 126 h 306"/>
                <a:gd name="T32" fmla="*/ 544 w 718"/>
                <a:gd name="T33" fmla="*/ 102 h 306"/>
                <a:gd name="T34" fmla="*/ 574 w 718"/>
                <a:gd name="T35" fmla="*/ 90 h 306"/>
                <a:gd name="T36" fmla="*/ 604 w 718"/>
                <a:gd name="T37" fmla="*/ 84 h 306"/>
                <a:gd name="T38" fmla="*/ 622 w 718"/>
                <a:gd name="T39" fmla="*/ 78 h 306"/>
                <a:gd name="T40" fmla="*/ 628 w 718"/>
                <a:gd name="T41" fmla="*/ 72 h 306"/>
                <a:gd name="T42" fmla="*/ 634 w 718"/>
                <a:gd name="T43" fmla="*/ 66 h 306"/>
                <a:gd name="T44" fmla="*/ 652 w 718"/>
                <a:gd name="T45" fmla="*/ 60 h 306"/>
                <a:gd name="T46" fmla="*/ 694 w 718"/>
                <a:gd name="T47" fmla="*/ 30 h 306"/>
                <a:gd name="T48" fmla="*/ 712 w 718"/>
                <a:gd name="T49" fmla="*/ 18 h 306"/>
                <a:gd name="T50" fmla="*/ 718 w 718"/>
                <a:gd name="T51" fmla="*/ 6 h 306"/>
                <a:gd name="T52" fmla="*/ 712 w 718"/>
                <a:gd name="T53" fmla="*/ 0 h 306"/>
                <a:gd name="T54" fmla="*/ 688 w 718"/>
                <a:gd name="T55" fmla="*/ 0 h 306"/>
                <a:gd name="T56" fmla="*/ 628 w 718"/>
                <a:gd name="T57" fmla="*/ 0 h 306"/>
                <a:gd name="T58" fmla="*/ 580 w 718"/>
                <a:gd name="T59" fmla="*/ 0 h 306"/>
                <a:gd name="T60" fmla="*/ 544 w 718"/>
                <a:gd name="T61" fmla="*/ 0 h 306"/>
                <a:gd name="T62" fmla="*/ 514 w 718"/>
                <a:gd name="T63" fmla="*/ 18 h 306"/>
                <a:gd name="T64" fmla="*/ 485 w 718"/>
                <a:gd name="T65" fmla="*/ 42 h 306"/>
                <a:gd name="T66" fmla="*/ 467 w 718"/>
                <a:gd name="T67" fmla="*/ 54 h 306"/>
                <a:gd name="T68" fmla="*/ 449 w 718"/>
                <a:gd name="T69" fmla="*/ 60 h 306"/>
                <a:gd name="T70" fmla="*/ 425 w 718"/>
                <a:gd name="T71" fmla="*/ 60 h 306"/>
                <a:gd name="T72" fmla="*/ 389 w 718"/>
                <a:gd name="T73" fmla="*/ 66 h 306"/>
                <a:gd name="T74" fmla="*/ 347 w 718"/>
                <a:gd name="T75" fmla="*/ 84 h 306"/>
                <a:gd name="T76" fmla="*/ 311 w 718"/>
                <a:gd name="T77" fmla="*/ 108 h 306"/>
                <a:gd name="T78" fmla="*/ 287 w 718"/>
                <a:gd name="T79" fmla="*/ 126 h 306"/>
                <a:gd name="T80" fmla="*/ 275 w 718"/>
                <a:gd name="T81" fmla="*/ 132 h 306"/>
                <a:gd name="T82" fmla="*/ 257 w 718"/>
                <a:gd name="T83" fmla="*/ 138 h 306"/>
                <a:gd name="T84" fmla="*/ 221 w 718"/>
                <a:gd name="T85" fmla="*/ 138 h 306"/>
                <a:gd name="T86" fmla="*/ 186 w 718"/>
                <a:gd name="T87" fmla="*/ 138 h 306"/>
                <a:gd name="T88" fmla="*/ 180 w 718"/>
                <a:gd name="T89" fmla="*/ 138 h 306"/>
                <a:gd name="T90" fmla="*/ 174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1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31 w 2392"/>
                <a:gd name="T1" fmla="*/ 54 h 881"/>
                <a:gd name="T2" fmla="*/ 2189 w 2392"/>
                <a:gd name="T3" fmla="*/ 54 h 881"/>
                <a:gd name="T4" fmla="*/ 2147 w 2392"/>
                <a:gd name="T5" fmla="*/ 66 h 881"/>
                <a:gd name="T6" fmla="*/ 2021 w 2392"/>
                <a:gd name="T7" fmla="*/ 101 h 881"/>
                <a:gd name="T8" fmla="*/ 1956 w 2392"/>
                <a:gd name="T9" fmla="*/ 119 h 881"/>
                <a:gd name="T10" fmla="*/ 1860 w 2392"/>
                <a:gd name="T11" fmla="*/ 167 h 881"/>
                <a:gd name="T12" fmla="*/ 1836 w 2392"/>
                <a:gd name="T13" fmla="*/ 245 h 881"/>
                <a:gd name="T14" fmla="*/ 1842 w 2392"/>
                <a:gd name="T15" fmla="*/ 305 h 881"/>
                <a:gd name="T16" fmla="*/ 1758 w 2392"/>
                <a:gd name="T17" fmla="*/ 317 h 881"/>
                <a:gd name="T18" fmla="*/ 1597 w 2392"/>
                <a:gd name="T19" fmla="*/ 263 h 881"/>
                <a:gd name="T20" fmla="*/ 1507 w 2392"/>
                <a:gd name="T21" fmla="*/ 257 h 881"/>
                <a:gd name="T22" fmla="*/ 1399 w 2392"/>
                <a:gd name="T23" fmla="*/ 311 h 881"/>
                <a:gd name="T24" fmla="*/ 1334 w 2392"/>
                <a:gd name="T25" fmla="*/ 353 h 881"/>
                <a:gd name="T26" fmla="*/ 1310 w 2392"/>
                <a:gd name="T27" fmla="*/ 359 h 881"/>
                <a:gd name="T28" fmla="*/ 1214 w 2392"/>
                <a:gd name="T29" fmla="*/ 371 h 881"/>
                <a:gd name="T30" fmla="*/ 1160 w 2392"/>
                <a:gd name="T31" fmla="*/ 365 h 881"/>
                <a:gd name="T32" fmla="*/ 1053 w 2392"/>
                <a:gd name="T33" fmla="*/ 371 h 881"/>
                <a:gd name="T34" fmla="*/ 957 w 2392"/>
                <a:gd name="T35" fmla="*/ 383 h 881"/>
                <a:gd name="T36" fmla="*/ 921 w 2392"/>
                <a:gd name="T37" fmla="*/ 401 h 881"/>
                <a:gd name="T38" fmla="*/ 819 w 2392"/>
                <a:gd name="T39" fmla="*/ 419 h 881"/>
                <a:gd name="T40" fmla="*/ 778 w 2392"/>
                <a:gd name="T41" fmla="*/ 419 h 881"/>
                <a:gd name="T42" fmla="*/ 664 w 2392"/>
                <a:gd name="T43" fmla="*/ 437 h 881"/>
                <a:gd name="T44" fmla="*/ 598 w 2392"/>
                <a:gd name="T45" fmla="*/ 473 h 881"/>
                <a:gd name="T46" fmla="*/ 503 w 2392"/>
                <a:gd name="T47" fmla="*/ 467 h 881"/>
                <a:gd name="T48" fmla="*/ 431 w 2392"/>
                <a:gd name="T49" fmla="*/ 491 h 881"/>
                <a:gd name="T50" fmla="*/ 413 w 2392"/>
                <a:gd name="T51" fmla="*/ 539 h 881"/>
                <a:gd name="T52" fmla="*/ 347 w 2392"/>
                <a:gd name="T53" fmla="*/ 569 h 881"/>
                <a:gd name="T54" fmla="*/ 222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3 w 2392"/>
                <a:gd name="T65" fmla="*/ 653 h 881"/>
                <a:gd name="T66" fmla="*/ 473 w 2392"/>
                <a:gd name="T67" fmla="*/ 569 h 881"/>
                <a:gd name="T68" fmla="*/ 568 w 2392"/>
                <a:gd name="T69" fmla="*/ 521 h 881"/>
                <a:gd name="T70" fmla="*/ 646 w 2392"/>
                <a:gd name="T71" fmla="*/ 515 h 881"/>
                <a:gd name="T72" fmla="*/ 873 w 2392"/>
                <a:gd name="T73" fmla="*/ 461 h 881"/>
                <a:gd name="T74" fmla="*/ 1148 w 2392"/>
                <a:gd name="T75" fmla="*/ 425 h 881"/>
                <a:gd name="T76" fmla="*/ 1292 w 2392"/>
                <a:gd name="T77" fmla="*/ 461 h 881"/>
                <a:gd name="T78" fmla="*/ 1417 w 2392"/>
                <a:gd name="T79" fmla="*/ 533 h 881"/>
                <a:gd name="T80" fmla="*/ 1435 w 2392"/>
                <a:gd name="T81" fmla="*/ 617 h 881"/>
                <a:gd name="T82" fmla="*/ 1376 w 2392"/>
                <a:gd name="T83" fmla="*/ 653 h 881"/>
                <a:gd name="T84" fmla="*/ 1226 w 2392"/>
                <a:gd name="T85" fmla="*/ 701 h 881"/>
                <a:gd name="T86" fmla="*/ 1112 w 2392"/>
                <a:gd name="T87" fmla="*/ 755 h 881"/>
                <a:gd name="T88" fmla="*/ 1065 w 2392"/>
                <a:gd name="T89" fmla="*/ 809 h 881"/>
                <a:gd name="T90" fmla="*/ 1077 w 2392"/>
                <a:gd name="T91" fmla="*/ 869 h 881"/>
                <a:gd name="T92" fmla="*/ 1106 w 2392"/>
                <a:gd name="T93" fmla="*/ 881 h 881"/>
                <a:gd name="T94" fmla="*/ 1208 w 2392"/>
                <a:gd name="T95" fmla="*/ 869 h 881"/>
                <a:gd name="T96" fmla="*/ 1388 w 2392"/>
                <a:gd name="T97" fmla="*/ 857 h 881"/>
                <a:gd name="T98" fmla="*/ 1441 w 2392"/>
                <a:gd name="T99" fmla="*/ 851 h 881"/>
                <a:gd name="T100" fmla="*/ 1483 w 2392"/>
                <a:gd name="T101" fmla="*/ 833 h 881"/>
                <a:gd name="T102" fmla="*/ 1675 w 2392"/>
                <a:gd name="T103" fmla="*/ 743 h 881"/>
                <a:gd name="T104" fmla="*/ 1806 w 2392"/>
                <a:gd name="T105" fmla="*/ 689 h 881"/>
                <a:gd name="T106" fmla="*/ 1884 w 2392"/>
                <a:gd name="T107" fmla="*/ 581 h 881"/>
                <a:gd name="T108" fmla="*/ 2039 w 2392"/>
                <a:gd name="T109" fmla="*/ 389 h 881"/>
                <a:gd name="T110" fmla="*/ 2207 w 2392"/>
                <a:gd name="T111" fmla="*/ 269 h 881"/>
                <a:gd name="T112" fmla="*/ 2249 w 2392"/>
                <a:gd name="T113" fmla="*/ 239 h 881"/>
                <a:gd name="T114" fmla="*/ 2392 w 2392"/>
                <a:gd name="T115" fmla="*/ 0 h 881"/>
                <a:gd name="T116" fmla="*/ 2302 w 2392"/>
                <a:gd name="T117" fmla="*/ 36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2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3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5 w 5"/>
                <a:gd name="T2" fmla="*/ 0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4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5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6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5457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54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44545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4546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4546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2DE7FF7-C7CB-46E1-AE66-30C7F37F40F2}" type="slidenum">
              <a:rPr lang="en-US"/>
              <a:pPr/>
              <a:t>‹N›</a:t>
            </a:fld>
            <a:endParaRPr lang="en-US"/>
          </a:p>
        </p:txBody>
      </p:sp>
      <p:sp>
        <p:nvSpPr>
          <p:cNvPr id="44546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ransition>
    <p:newsflash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it-IT" dirty="0" smtClean="0"/>
              <a:t>Corso ACADIS</a:t>
            </a:r>
          </a:p>
          <a:p>
            <a:r>
              <a:rPr lang="it-IT" dirty="0" smtClean="0"/>
              <a:t>11 e 14 novembre 2014</a:t>
            </a:r>
          </a:p>
          <a:p>
            <a:pPr algn="r"/>
            <a:r>
              <a:rPr lang="it-IT" sz="2800" dirty="0" smtClean="0"/>
              <a:t>L. </a:t>
            </a:r>
            <a:r>
              <a:rPr lang="it-IT" sz="2800" dirty="0" err="1" smtClean="0"/>
              <a:t>Petrucci</a:t>
            </a:r>
            <a:r>
              <a:rPr lang="it-IT" sz="2800" dirty="0" smtClean="0"/>
              <a:t> Ciaschini</a:t>
            </a:r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DD2344F-BBE7-4EA0-AD08-D6E647EA1D1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</a:t>
            </a:r>
            <a:r>
              <a:rPr lang="it-IT" dirty="0" smtClean="0"/>
              <a:t>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Se invece il trattamento economico derivante dalla temporizzazione  fosse inferiore  a quello derivante dal riconoscimento dei servizi  la carriera progredirebbe sulla base dell’anzianità derivante dal riconoscimento dei servizi., con il recupero dell’anzianità riconosciuta ai soli fini economici alle anzianità previste dall’art. 4 comma 3 del D.P.R. 399/1988.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it-IT" dirty="0" smtClean="0"/>
              <a:t>Docente di scuola elementare transitato nel ruolo delle scuole medie dal  01-09-2009.</a:t>
            </a:r>
          </a:p>
          <a:p>
            <a:pPr>
              <a:lnSpc>
                <a:spcPct val="80000"/>
              </a:lnSpc>
            </a:pPr>
            <a:r>
              <a:rPr lang="it-IT" dirty="0" smtClean="0"/>
              <a:t>Ala data del 31.08.2009 era inquadrata quale insegnante di scuola elementare nella posizione stipendiale di anni 15 con uno stipendio annuo lordo di  €. 23.332,06</a:t>
            </a:r>
          </a:p>
          <a:p>
            <a:pPr>
              <a:lnSpc>
                <a:spcPct val="80000"/>
              </a:lnSpc>
            </a:pPr>
            <a:r>
              <a:rPr lang="it-IT" dirty="0" smtClean="0"/>
              <a:t>Conferma in ruolo dal 01-09-2010</a:t>
            </a:r>
          </a:p>
          <a:p>
            <a:pPr>
              <a:lnSpc>
                <a:spcPct val="80000"/>
              </a:lnSpc>
            </a:pPr>
            <a:r>
              <a:rPr lang="it-IT" dirty="0" smtClean="0"/>
              <a:t>Servizio non di ruolo e ruolo inferiore prestato sino alla data del 31-08-2009 Anni 16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it-IT" sz="2600" dirty="0" smtClean="0"/>
              <a:t>Stipendio annuo lordo in godimento </a:t>
            </a:r>
          </a:p>
          <a:p>
            <a:pPr>
              <a:lnSpc>
                <a:spcPct val="80000"/>
              </a:lnSpc>
            </a:pPr>
            <a:r>
              <a:rPr lang="it-IT" sz="2600" dirty="0" smtClean="0"/>
              <a:t>nel ruolo di provenienza		  </a:t>
            </a:r>
            <a:r>
              <a:rPr lang="it-IT" sz="2600" dirty="0" smtClean="0"/>
              <a:t>	  </a:t>
            </a:r>
            <a:r>
              <a:rPr lang="it-IT" sz="2600" dirty="0" smtClean="0"/>
              <a:t>€. 23.332,06  -</a:t>
            </a:r>
          </a:p>
          <a:p>
            <a:pPr>
              <a:lnSpc>
                <a:spcPct val="80000"/>
              </a:lnSpc>
            </a:pPr>
            <a:r>
              <a:rPr lang="it-IT" sz="2600" dirty="0" smtClean="0"/>
              <a:t>Stipendio iniziale ruolo di provenienza  </a:t>
            </a:r>
            <a:r>
              <a:rPr lang="it-IT" sz="2600" dirty="0" smtClean="0"/>
              <a:t>  </a:t>
            </a:r>
            <a:r>
              <a:rPr lang="it-IT" sz="2600" dirty="0" smtClean="0"/>
              <a:t>€. 19.324,27 =</a:t>
            </a:r>
          </a:p>
          <a:p>
            <a:pPr>
              <a:lnSpc>
                <a:spcPct val="80000"/>
              </a:lnSpc>
            </a:pPr>
            <a:r>
              <a:rPr lang="it-IT" sz="2600" dirty="0" smtClean="0"/>
              <a:t>Valore economico maturato nel ruolo </a:t>
            </a:r>
          </a:p>
          <a:p>
            <a:pPr>
              <a:lnSpc>
                <a:spcPct val="80000"/>
              </a:lnSpc>
            </a:pPr>
            <a:r>
              <a:rPr lang="it-IT" sz="2600" dirty="0" smtClean="0"/>
              <a:t>di provenienza				  </a:t>
            </a:r>
            <a:r>
              <a:rPr lang="it-IT" sz="2600" dirty="0" smtClean="0"/>
              <a:t> </a:t>
            </a:r>
            <a:r>
              <a:rPr lang="it-IT" sz="2600" dirty="0" smtClean="0"/>
              <a:t>€.  4.007,79+</a:t>
            </a:r>
          </a:p>
          <a:p>
            <a:pPr>
              <a:lnSpc>
                <a:spcPct val="80000"/>
              </a:lnSpc>
            </a:pPr>
            <a:r>
              <a:rPr lang="it-IT" sz="2600" dirty="0" smtClean="0"/>
              <a:t>Stipendio iniziale del ruolo attuale	  </a:t>
            </a:r>
            <a:r>
              <a:rPr lang="it-IT" sz="2600" dirty="0" smtClean="0"/>
              <a:t> </a:t>
            </a:r>
            <a:r>
              <a:rPr lang="it-IT" sz="2600" dirty="0" smtClean="0"/>
              <a:t>€ 20.973,22= </a:t>
            </a:r>
            <a:r>
              <a:rPr lang="it-IT" sz="2600" b="1" dirty="0" smtClean="0"/>
              <a:t>Trattamento economico complessivo </a:t>
            </a:r>
          </a:p>
          <a:p>
            <a:pPr>
              <a:lnSpc>
                <a:spcPct val="80000"/>
              </a:lnSpc>
            </a:pPr>
            <a:r>
              <a:rPr lang="it-IT" sz="2600" b="1" dirty="0" smtClean="0"/>
              <a:t>spettante nel ruolo attuale	              €. 24.981,01 -</a:t>
            </a:r>
            <a:r>
              <a:rPr lang="it-IT" sz="2600" dirty="0" smtClean="0"/>
              <a:t>Stipendio corrispondente alla posizione </a:t>
            </a:r>
          </a:p>
          <a:p>
            <a:pPr>
              <a:lnSpc>
                <a:spcPct val="80000"/>
              </a:lnSpc>
            </a:pPr>
            <a:r>
              <a:rPr lang="it-IT" sz="2600" dirty="0" smtClean="0"/>
              <a:t>di inquadramento ruolo attuale – </a:t>
            </a:r>
            <a:r>
              <a:rPr lang="it-IT" sz="2600" b="1" dirty="0" smtClean="0"/>
              <a:t>Anni 9 </a:t>
            </a:r>
            <a:r>
              <a:rPr lang="it-IT" sz="2600" dirty="0" smtClean="0"/>
              <a:t>€. 23.444,75</a:t>
            </a:r>
          </a:p>
          <a:p>
            <a:pPr>
              <a:lnSpc>
                <a:spcPct val="80000"/>
              </a:lnSpc>
            </a:pPr>
            <a:r>
              <a:rPr lang="it-IT" sz="2600" b="1" dirty="0" smtClean="0">
                <a:solidFill>
                  <a:srgbClr val="FF0000"/>
                </a:solidFill>
              </a:rPr>
              <a:t>Differenza da temporizzare		     €. 1.536,26</a:t>
            </a:r>
          </a:p>
          <a:p>
            <a:endParaRPr lang="it-IT" sz="26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it-IT" b="1" dirty="0" smtClean="0"/>
              <a:t>TEMPORIZZAZIONE:</a:t>
            </a:r>
            <a:endParaRPr lang="it-IT" dirty="0" smtClean="0"/>
          </a:p>
          <a:p>
            <a:pPr>
              <a:lnSpc>
                <a:spcPct val="80000"/>
              </a:lnSpc>
            </a:pPr>
            <a:r>
              <a:rPr lang="it-IT" dirty="0" smtClean="0"/>
              <a:t>€. 2.178,54 (1) /2.160 (2) = 1,008 valore economico di 1  giorno</a:t>
            </a:r>
          </a:p>
          <a:p>
            <a:pPr>
              <a:lnSpc>
                <a:spcPct val="80000"/>
              </a:lnSpc>
            </a:pPr>
            <a:r>
              <a:rPr lang="it-IT" dirty="0" smtClean="0"/>
              <a:t>€. 1536,26 (3)  / 1,008 (valore economico di 1 giorno) = Giorni 1524,06 = anni  4 mesi 2 e giorni 24 – conseguentemente dal </a:t>
            </a:r>
            <a:r>
              <a:rPr lang="it-IT" b="1" dirty="0" smtClean="0"/>
              <a:t>01.09.2009</a:t>
            </a:r>
            <a:r>
              <a:rPr lang="it-IT" dirty="0" smtClean="0"/>
              <a:t> spetta l’inquadramento posizione stipendiale di anni 9 stipendio annuo lordo di €. 23.444,75 oltre l’assegno ad </a:t>
            </a:r>
            <a:r>
              <a:rPr lang="it-IT" dirty="0" err="1" smtClean="0"/>
              <a:t>personam</a:t>
            </a:r>
            <a:r>
              <a:rPr lang="it-IT" dirty="0" smtClean="0"/>
              <a:t> di €. 1.536,26 – anzianità complessiva anni  13 mesi 2 e giorni 24.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3000" b="1" dirty="0" smtClean="0"/>
              <a:t>ove :</a:t>
            </a:r>
            <a:endParaRPr lang="it-IT" sz="3000" dirty="0" smtClean="0"/>
          </a:p>
          <a:p>
            <a:pPr>
              <a:lnSpc>
                <a:spcPct val="90000"/>
              </a:lnSpc>
            </a:pPr>
            <a:r>
              <a:rPr lang="it-IT" sz="3000" dirty="0" smtClean="0"/>
              <a:t>(1) €. 2.178,54 = differenza tra lo stipendio corrispondente alla posizione di anni  15 quello corrispondente alla posizione di anni  9 (nuovo ruolo)</a:t>
            </a:r>
          </a:p>
          <a:p>
            <a:pPr>
              <a:lnSpc>
                <a:spcPct val="90000"/>
              </a:lnSpc>
            </a:pPr>
            <a:r>
              <a:rPr lang="it-IT" sz="3000" dirty="0" smtClean="0"/>
              <a:t>(2) 2106 = numero dei giorni necessari per passare dalla posizione stipendiale corrispondente ad AA . 9 quella corrispondente  ad AA. 15 (360 x 6)</a:t>
            </a:r>
          </a:p>
          <a:p>
            <a:pPr>
              <a:lnSpc>
                <a:spcPct val="90000"/>
              </a:lnSpc>
            </a:pPr>
            <a:r>
              <a:rPr lang="it-IT" sz="3000" dirty="0" smtClean="0"/>
              <a:t>(3) €. 1.536,26 = differenza da temporizzare.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it-IT" dirty="0" smtClean="0"/>
              <a:t>Dal </a:t>
            </a:r>
            <a:r>
              <a:rPr lang="it-IT" b="1" dirty="0" smtClean="0"/>
              <a:t>01/09/2010</a:t>
            </a:r>
            <a:r>
              <a:rPr lang="it-IT" dirty="0" smtClean="0"/>
              <a:t>, data di conferma in ruolo sono riconosciuti anni  16 di cui anni  12, mesi // ai fini giuridici ed economici ed anni 4 e mesi //ai soli fini economici.</a:t>
            </a:r>
          </a:p>
          <a:p>
            <a:pPr>
              <a:lnSpc>
                <a:spcPct val="80000"/>
              </a:lnSpc>
            </a:pPr>
            <a:r>
              <a:rPr lang="it-IT" dirty="0" smtClean="0"/>
              <a:t>Anzianità al </a:t>
            </a:r>
            <a:r>
              <a:rPr lang="it-IT" b="1" dirty="0" smtClean="0"/>
              <a:t>01/09/2010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1700808"/>
          <a:ext cx="8229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270232">
                <a:tc>
                  <a:txBody>
                    <a:bodyPr/>
                    <a:lstStyle/>
                    <a:p>
                      <a:pPr eaLnBrk="1" hangingPunct="1">
                        <a:buFont typeface="Wingdings" pitchFamily="2" charset="2"/>
                        <a:buNone/>
                      </a:pPr>
                      <a:endParaRPr lang="it-IT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hangingPunct="1">
                        <a:buFont typeface="Wingdings" pitchFamily="2" charset="2"/>
                        <a:buNone/>
                      </a:pPr>
                      <a:r>
                        <a:rPr lang="it-IT" sz="2800" dirty="0" smtClean="0"/>
                        <a:t>Utile ai  fini  giuridici ed      soli fini economici </a:t>
                      </a:r>
                      <a:endParaRPr lang="it-IT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hangingPunct="1">
                        <a:buFont typeface="Wingdings" pitchFamily="2" charset="2"/>
                        <a:buNone/>
                      </a:pPr>
                      <a:r>
                        <a:rPr lang="it-IT" sz="2800" dirty="0" smtClean="0"/>
                        <a:t>Utile ai  soli fini       economici</a:t>
                      </a:r>
                      <a:endParaRPr lang="it-IT" sz="2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Anzianità di ruolo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Anni 1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3200" dirty="0" err="1" smtClean="0"/>
                        <a:t>Pre</a:t>
                      </a:r>
                      <a:r>
                        <a:rPr lang="it-IT" sz="3200" dirty="0" smtClean="0"/>
                        <a:t> – ruolo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Anni 12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Anni 4</a:t>
                      </a:r>
                      <a:endParaRPr lang="it-IT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Anzianità totale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Anni 13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Anni 4</a:t>
                      </a:r>
                      <a:endParaRPr lang="it-IT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dirty="0" smtClean="0"/>
              <a:t>Per effetto dell’anzianità di cui sopra il docente ha diritto all’attribuzione della posizione stipendiale di anni 9 con uno stipendio annuo lordo di €. 23.444,75.</a:t>
            </a:r>
          </a:p>
          <a:p>
            <a:r>
              <a:rPr lang="it-IT" sz="2800" dirty="0" smtClean="0"/>
              <a:t>Nel caso in esame tenuto conto che il trattamento economico derivante dalla temporizzazione è superiore a quello derivante dal riconoscimento dei servizio il SIDI proseguirà la carriera sulla base dell’anzianità derivante dalla temporizzazione e non recupererà i 4 anni riconosciuti ai soli fini economici al compimento del 18° anno di anzianità utile ai fini giuridici ed economici</a:t>
            </a:r>
          </a:p>
          <a:p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di temporizzazione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Se invece il trattamento economico derivante dalla temporizzazione  fosse uguale a quello derivante dal riconoscimento dei servizi si verificherebbe  l’anzianità utile ai fini giuridici ed economici superiore e sulla base di detta anzianità ci sarebbe la successiva progressione della carriera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BE1A2-9CAC-4D87-A60B-7AF91427762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amwork design template">
  <a:themeElements>
    <a:clrScheme name="Office Theme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Office Them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Office Theme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6D9F89-14D7-4EF9-A4C0-2D950D6CB7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Teamwork design template</Template>
  <TotalTime>13</TotalTime>
  <Words>448</Words>
  <Application>Microsoft Office PowerPoint</Application>
  <PresentationFormat>Presentazione su schermo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Teamwork design template</vt:lpstr>
      <vt:lpstr>Esempio di temporizzazione</vt:lpstr>
      <vt:lpstr>Esempio di temporizzazione</vt:lpstr>
      <vt:lpstr>Esempio di temporizzazione</vt:lpstr>
      <vt:lpstr>Esempio di temporizzazione</vt:lpstr>
      <vt:lpstr>Esempio di temporizzazione</vt:lpstr>
      <vt:lpstr>Esempio di temporizzazione</vt:lpstr>
      <vt:lpstr>Esempio di temporizzazione</vt:lpstr>
      <vt:lpstr>Esempio di temporizzazione</vt:lpstr>
      <vt:lpstr>Esempio di temporizzazione</vt:lpstr>
      <vt:lpstr>Esempio di temporizzazione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Esempio di temporizzazione</dc:title>
  <dc:creator>Ciaschini</dc:creator>
  <cp:lastModifiedBy>Ciaschini</cp:lastModifiedBy>
  <cp:revision>3</cp:revision>
  <cp:lastPrinted>1601-01-01T00:00:00Z</cp:lastPrinted>
  <dcterms:created xsi:type="dcterms:W3CDTF">2014-11-07T15:28:16Z</dcterms:created>
  <dcterms:modified xsi:type="dcterms:W3CDTF">2014-11-07T15:42:03Z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TC102037961040</vt:lpwstr>
  </property>
</Properties>
</file>