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742AE-4419-4787-8E40-B842356B3E65}" type="datetimeFigureOut">
              <a:rPr lang="it-IT" smtClean="0"/>
              <a:pPr/>
              <a:t>20/11/2014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FAADE-F8B7-43F2-9C91-968503BD0D0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0483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2A1A2A7-20EF-4BB1-BADE-2933D7EBD238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4437-B977-484C-9157-A2A21FEF58D3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F7B8-5A69-49F7-8E68-E3C469EEC50D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CFC92-5151-45B6-8A11-03350DAA1D63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AA1A9B8-9063-4EBA-81D3-82CAC2AE71A0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5BD13-29F3-4C03-AD05-6F3018B82C8E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C0AB-2D32-42A6-AD04-20ED7B92A991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4CAE5-9DE0-463C-BBA2-42E4EF1A733A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2146E-B063-48BD-B136-EA7A57780414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FE6F719-9F54-402A-BDD9-9E19D1149506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98F465F-40C0-4AB1-9A75-0F1EDA799B8A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2078E2A7-249D-48B5-B401-CF13DC37A402}" type="datetime1">
              <a:rPr lang="it-IT" smtClean="0"/>
              <a:pPr/>
              <a:t>20/11/2014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C747F382-D096-4DCF-B798-E13E501C47E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Acadis – novembre 2014</a:t>
            </a:r>
          </a:p>
          <a:p>
            <a:r>
              <a:rPr lang="it-IT" dirty="0" smtClean="0"/>
              <a:t>L. Petrucci </a:t>
            </a:r>
            <a:r>
              <a:rPr lang="it-IT" dirty="0" err="1" smtClean="0"/>
              <a:t>Ciaschini</a:t>
            </a:r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Personale cessato dal 2/1/2012 al 1/9/2014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757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Personale cessato dal 2/1/2012 al </a:t>
            </a:r>
            <a:r>
              <a:rPr lang="it-IT" dirty="0" smtClean="0"/>
              <a:t>1/9/2014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/>
            <a:r>
              <a:rPr lang="it-IT" sz="2800" dirty="0" smtClean="0"/>
              <a:t>Per poter riliquidare pensione e buonuscita o TFR al personale cessato dal 2/1/2012 al 1/9/2014 occorre emettere un nuovo provvedimento di carriera se nell’arco temporale predetto il personale matura un passaggio di posizione stipendiale</a:t>
            </a:r>
          </a:p>
          <a:p>
            <a:pPr algn="just"/>
            <a:endParaRPr lang="it-IT" sz="2800" dirty="0"/>
          </a:p>
          <a:p>
            <a:pPr algn="just"/>
            <a:r>
              <a:rPr lang="it-IT" sz="2800" dirty="0" smtClean="0"/>
              <a:t>Quale anzianità deve avere il personale per maturare un passaggio di posizione stipendiale nell’arco temporale predetto?</a:t>
            </a:r>
            <a:endParaRPr lang="it-IT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554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91550" cy="1066801"/>
          </a:xfrm>
        </p:spPr>
        <p:txBody>
          <a:bodyPr/>
          <a:lstStyle/>
          <a:p>
            <a:r>
              <a:rPr lang="it-IT" dirty="0" smtClean="0"/>
              <a:t>Personale cessato dal 2/1/2012 al 1/9/2014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t-IT" sz="3200" b="1" dirty="0" smtClean="0">
                <a:solidFill>
                  <a:srgbClr val="FF0000"/>
                </a:solidFill>
              </a:rPr>
              <a:t>Personale cessato entro il 1/9/2012</a:t>
            </a:r>
          </a:p>
          <a:p>
            <a:endParaRPr lang="it-IT" b="1" dirty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Nel precedente decreto alla data </a:t>
            </a:r>
            <a:r>
              <a:rPr lang="it-IT" b="1" dirty="0" smtClean="0">
                <a:solidFill>
                  <a:srgbClr val="FF0000"/>
                </a:solidFill>
              </a:rPr>
              <a:t>del 1/7/2010 </a:t>
            </a:r>
            <a:r>
              <a:rPr lang="it-IT" dirty="0" smtClean="0">
                <a:solidFill>
                  <a:schemeClr val="tx1"/>
                </a:solidFill>
              </a:rPr>
              <a:t>deve risultare un’anzianità compresa tra anni 32 mesi  9 e giorni 1 ed anni 33 mesi 5 e giorni 29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Passaggio di posizione stipendiale dal </a:t>
            </a:r>
            <a:r>
              <a:rPr lang="it-IT" b="1" dirty="0" smtClean="0">
                <a:solidFill>
                  <a:srgbClr val="FF0000"/>
                </a:solidFill>
              </a:rPr>
              <a:t>2/1/2012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smtClean="0">
                <a:solidFill>
                  <a:schemeClr val="tx1"/>
                </a:solidFill>
              </a:rPr>
              <a:t>se l’anzianità è pari ad anni 33 mesi 5 e giorni  29 – si aggiungono anni 1 mesi 6 e giorni 1 – totale anni 35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Passaggio di posizione stipendiale dal </a:t>
            </a:r>
            <a:r>
              <a:rPr lang="it-IT" b="1" dirty="0" smtClean="0">
                <a:solidFill>
                  <a:srgbClr val="FF0000"/>
                </a:solidFill>
              </a:rPr>
              <a:t>1/8/2012</a:t>
            </a:r>
            <a:r>
              <a:rPr lang="it-IT" dirty="0" smtClean="0">
                <a:solidFill>
                  <a:schemeClr val="tx1"/>
                </a:solidFill>
              </a:rPr>
              <a:t> per compiuta anzianità al 29/8/2012, se l’anzianità è pari ad anni 32 mesi 9 e giorni  1 si aggiungono anni 2 mesi 2 giorni 29 – totale anni 35 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506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Personale cessato dal 2/1/2012 al 1/9/2014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it-IT" sz="3200" b="1" dirty="0">
                <a:solidFill>
                  <a:srgbClr val="FF0000"/>
                </a:solidFill>
              </a:rPr>
              <a:t>Personale cessato entro il </a:t>
            </a:r>
            <a:r>
              <a:rPr lang="it-IT" sz="3200" b="1" dirty="0" smtClean="0">
                <a:solidFill>
                  <a:srgbClr val="FF0000"/>
                </a:solidFill>
              </a:rPr>
              <a:t>1/9/2013</a:t>
            </a:r>
          </a:p>
          <a:p>
            <a:endParaRPr lang="it-IT" b="1" dirty="0">
              <a:solidFill>
                <a:srgbClr val="FF0000"/>
              </a:solidFill>
            </a:endParaRPr>
          </a:p>
          <a:p>
            <a:r>
              <a:rPr lang="it-IT" sz="3200" dirty="0">
                <a:solidFill>
                  <a:schemeClr val="tx1"/>
                </a:solidFill>
              </a:rPr>
              <a:t>Nel precedente decreto alla data </a:t>
            </a:r>
            <a:r>
              <a:rPr lang="it-IT" sz="3200" b="1" dirty="0">
                <a:solidFill>
                  <a:srgbClr val="FF0000"/>
                </a:solidFill>
              </a:rPr>
              <a:t>del 1/7/2010 </a:t>
            </a:r>
            <a:r>
              <a:rPr lang="it-IT" sz="3200" dirty="0">
                <a:solidFill>
                  <a:schemeClr val="tx1"/>
                </a:solidFill>
              </a:rPr>
              <a:t>deve risultare un’anzianità </a:t>
            </a:r>
            <a:r>
              <a:rPr lang="it-IT" sz="3200" dirty="0" smtClean="0">
                <a:solidFill>
                  <a:schemeClr val="tx1"/>
                </a:solidFill>
              </a:rPr>
              <a:t> </a:t>
            </a:r>
            <a:r>
              <a:rPr lang="it-IT" sz="3200" dirty="0">
                <a:solidFill>
                  <a:schemeClr val="tx1"/>
                </a:solidFill>
              </a:rPr>
              <a:t>deve risultare </a:t>
            </a:r>
            <a:r>
              <a:rPr lang="it-IT" sz="3200" dirty="0" smtClean="0">
                <a:solidFill>
                  <a:schemeClr val="tx1"/>
                </a:solidFill>
              </a:rPr>
              <a:t>di anni 32 e mesi 6</a:t>
            </a:r>
          </a:p>
          <a:p>
            <a:r>
              <a:rPr lang="it-IT" sz="3200" dirty="0">
                <a:solidFill>
                  <a:schemeClr val="tx1"/>
                </a:solidFill>
              </a:rPr>
              <a:t>P</a:t>
            </a:r>
            <a:r>
              <a:rPr lang="it-IT" sz="3200" dirty="0" smtClean="0">
                <a:solidFill>
                  <a:schemeClr val="tx1"/>
                </a:solidFill>
              </a:rPr>
              <a:t>assaggio </a:t>
            </a:r>
            <a:r>
              <a:rPr lang="it-IT" sz="3200" dirty="0">
                <a:solidFill>
                  <a:schemeClr val="tx1"/>
                </a:solidFill>
              </a:rPr>
              <a:t>di posizione stipendiale dal </a:t>
            </a:r>
            <a:r>
              <a:rPr lang="it-IT" sz="3200" b="1" dirty="0" smtClean="0">
                <a:solidFill>
                  <a:srgbClr val="FF0000"/>
                </a:solidFill>
              </a:rPr>
              <a:t>1/1/2013</a:t>
            </a:r>
            <a:r>
              <a:rPr lang="it-IT" sz="3200" dirty="0" smtClean="0">
                <a:solidFill>
                  <a:srgbClr val="FF0000"/>
                </a:solidFill>
              </a:rPr>
              <a:t> </a:t>
            </a:r>
            <a:r>
              <a:rPr lang="it-IT" sz="3200" dirty="0">
                <a:solidFill>
                  <a:schemeClr val="tx1"/>
                </a:solidFill>
              </a:rPr>
              <a:t>se l’anzianità è pari ad anni </a:t>
            </a:r>
            <a:r>
              <a:rPr lang="it-IT" sz="3200" dirty="0" smtClean="0">
                <a:solidFill>
                  <a:schemeClr val="tx1"/>
                </a:solidFill>
              </a:rPr>
              <a:t>32 </a:t>
            </a:r>
            <a:r>
              <a:rPr lang="it-IT" sz="3200" dirty="0">
                <a:solidFill>
                  <a:schemeClr val="tx1"/>
                </a:solidFill>
              </a:rPr>
              <a:t>mesi </a:t>
            </a:r>
            <a:r>
              <a:rPr lang="it-IT" sz="3200" dirty="0" smtClean="0">
                <a:solidFill>
                  <a:schemeClr val="tx1"/>
                </a:solidFill>
              </a:rPr>
              <a:t>6 – </a:t>
            </a:r>
            <a:r>
              <a:rPr lang="it-IT" sz="3200" dirty="0">
                <a:solidFill>
                  <a:schemeClr val="tx1"/>
                </a:solidFill>
              </a:rPr>
              <a:t>si aggiungono anni </a:t>
            </a:r>
            <a:r>
              <a:rPr lang="it-IT" sz="3200" dirty="0" smtClean="0">
                <a:solidFill>
                  <a:schemeClr val="tx1"/>
                </a:solidFill>
              </a:rPr>
              <a:t>2 mesi </a:t>
            </a:r>
            <a:r>
              <a:rPr lang="it-IT" sz="3200" dirty="0">
                <a:solidFill>
                  <a:schemeClr val="tx1"/>
                </a:solidFill>
              </a:rPr>
              <a:t>6 </a:t>
            </a:r>
            <a:r>
              <a:rPr lang="it-IT" sz="3200" dirty="0" smtClean="0">
                <a:solidFill>
                  <a:schemeClr val="tx1"/>
                </a:solidFill>
              </a:rPr>
              <a:t> </a:t>
            </a:r>
            <a:r>
              <a:rPr lang="it-IT" sz="3200" dirty="0">
                <a:solidFill>
                  <a:schemeClr val="tx1"/>
                </a:solidFill>
              </a:rPr>
              <a:t>– totale anni </a:t>
            </a:r>
            <a:r>
              <a:rPr lang="it-IT" sz="3200" dirty="0" smtClean="0">
                <a:solidFill>
                  <a:schemeClr val="tx1"/>
                </a:solidFill>
              </a:rPr>
              <a:t>35</a:t>
            </a:r>
          </a:p>
          <a:p>
            <a:endParaRPr lang="it-IT" sz="3200" dirty="0">
              <a:solidFill>
                <a:schemeClr val="tx1"/>
              </a:solidFill>
            </a:endParaRPr>
          </a:p>
          <a:p>
            <a:endParaRPr lang="it-IT" sz="32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48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Personale cessato dal 2/1/2012 al 1/9/2014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Personale cessato entro il </a:t>
            </a:r>
            <a:r>
              <a:rPr lang="it-IT" sz="2400" b="1" dirty="0" smtClean="0">
                <a:solidFill>
                  <a:srgbClr val="FF0000"/>
                </a:solidFill>
              </a:rPr>
              <a:t>1/9/2014</a:t>
            </a:r>
            <a:endParaRPr lang="it-IT" sz="2400" b="1" dirty="0">
              <a:solidFill>
                <a:srgbClr val="FF0000"/>
              </a:solidFill>
            </a:endParaRPr>
          </a:p>
          <a:p>
            <a:endParaRPr lang="it-IT" b="1" dirty="0">
              <a:solidFill>
                <a:srgbClr val="FF0000"/>
              </a:solidFill>
            </a:endParaRPr>
          </a:p>
          <a:p>
            <a:r>
              <a:rPr lang="it-IT" sz="2400" dirty="0">
                <a:solidFill>
                  <a:schemeClr val="tx1"/>
                </a:solidFill>
              </a:rPr>
              <a:t>Nel precedente decreto alla data </a:t>
            </a:r>
            <a:r>
              <a:rPr lang="it-IT" sz="2400" b="1" dirty="0">
                <a:solidFill>
                  <a:srgbClr val="FF0000"/>
                </a:solidFill>
              </a:rPr>
              <a:t>del 1/7/2010 </a:t>
            </a:r>
            <a:r>
              <a:rPr lang="it-IT" sz="2400" dirty="0">
                <a:solidFill>
                  <a:schemeClr val="tx1"/>
                </a:solidFill>
              </a:rPr>
              <a:t>deve risultare un’anzianità  </a:t>
            </a:r>
            <a:r>
              <a:rPr lang="it-IT" sz="2400" dirty="0" smtClean="0">
                <a:solidFill>
                  <a:schemeClr val="tx1"/>
                </a:solidFill>
              </a:rPr>
              <a:t>di almeno 31 </a:t>
            </a:r>
            <a:r>
              <a:rPr lang="it-IT" sz="2400" dirty="0">
                <a:solidFill>
                  <a:schemeClr val="tx1"/>
                </a:solidFill>
              </a:rPr>
              <a:t>e mesi </a:t>
            </a:r>
            <a:r>
              <a:rPr lang="it-IT" sz="2400" dirty="0" smtClean="0">
                <a:solidFill>
                  <a:schemeClr val="tx1"/>
                </a:solidFill>
              </a:rPr>
              <a:t>10 giorni </a:t>
            </a:r>
            <a:r>
              <a:rPr lang="it-IT" sz="2400" dirty="0" smtClean="0">
                <a:solidFill>
                  <a:schemeClr val="tx1"/>
                </a:solidFill>
              </a:rPr>
              <a:t>1 e </a:t>
            </a:r>
            <a:r>
              <a:rPr lang="it-IT" sz="2400" dirty="0" smtClean="0">
                <a:solidFill>
                  <a:schemeClr val="tx1"/>
                </a:solidFill>
              </a:rPr>
              <a:t>32 e mesi 6</a:t>
            </a:r>
          </a:p>
          <a:p>
            <a:endParaRPr lang="it-IT" sz="2400" dirty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Passaggio di posizione </a:t>
            </a:r>
            <a:r>
              <a:rPr lang="it-IT" sz="2400" dirty="0">
                <a:solidFill>
                  <a:schemeClr val="tx1"/>
                </a:solidFill>
              </a:rPr>
              <a:t>dal </a:t>
            </a:r>
            <a:r>
              <a:rPr lang="it-IT" sz="2400" b="1" dirty="0">
                <a:solidFill>
                  <a:srgbClr val="FF0000"/>
                </a:solidFill>
              </a:rPr>
              <a:t>1/1/2013</a:t>
            </a:r>
            <a:r>
              <a:rPr lang="it-IT" sz="2400" dirty="0">
                <a:solidFill>
                  <a:srgbClr val="FF0000"/>
                </a:solidFill>
              </a:rPr>
              <a:t> </a:t>
            </a:r>
            <a:r>
              <a:rPr lang="it-IT" sz="2400" dirty="0">
                <a:solidFill>
                  <a:schemeClr val="tx1"/>
                </a:solidFill>
              </a:rPr>
              <a:t>se l’anzianità è pari ad anni 32 mesi 6 – si aggiungono anni 2 mesi 6  – totale anni 35</a:t>
            </a:r>
          </a:p>
          <a:p>
            <a:endParaRPr lang="it-IT" sz="2400" dirty="0" smtClean="0">
              <a:solidFill>
                <a:schemeClr val="tx1"/>
              </a:solidFill>
            </a:endParaRPr>
          </a:p>
          <a:p>
            <a:endParaRPr lang="it-IT" sz="2400" dirty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Passaggio </a:t>
            </a:r>
            <a:r>
              <a:rPr lang="it-IT" sz="2400" dirty="0">
                <a:solidFill>
                  <a:schemeClr val="tx1"/>
                </a:solidFill>
              </a:rPr>
              <a:t>di posizione stipendiale dal </a:t>
            </a:r>
            <a:r>
              <a:rPr lang="it-IT" sz="2400" b="1" dirty="0" smtClean="0">
                <a:solidFill>
                  <a:srgbClr val="FF0000"/>
                </a:solidFill>
              </a:rPr>
              <a:t>1/8/2014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smtClean="0">
                <a:solidFill>
                  <a:schemeClr val="tx1"/>
                </a:solidFill>
              </a:rPr>
              <a:t>per compiuta anzianità al 29/8/2014  se à </a:t>
            </a:r>
            <a:r>
              <a:rPr lang="it-IT" sz="2400" dirty="0">
                <a:solidFill>
                  <a:schemeClr val="tx1"/>
                </a:solidFill>
              </a:rPr>
              <a:t>è pari ad anni </a:t>
            </a:r>
            <a:r>
              <a:rPr lang="it-IT" sz="2400" dirty="0" smtClean="0">
                <a:solidFill>
                  <a:schemeClr val="tx1"/>
                </a:solidFill>
              </a:rPr>
              <a:t>31 </a:t>
            </a:r>
            <a:r>
              <a:rPr lang="it-IT" sz="2400" dirty="0">
                <a:solidFill>
                  <a:schemeClr val="tx1"/>
                </a:solidFill>
              </a:rPr>
              <a:t>mesi </a:t>
            </a:r>
            <a:r>
              <a:rPr lang="it-IT" sz="2400" dirty="0" smtClean="0">
                <a:solidFill>
                  <a:schemeClr val="tx1"/>
                </a:solidFill>
              </a:rPr>
              <a:t>10 e giorni 1– </a:t>
            </a:r>
            <a:r>
              <a:rPr lang="it-IT" sz="2400" dirty="0">
                <a:solidFill>
                  <a:schemeClr val="tx1"/>
                </a:solidFill>
              </a:rPr>
              <a:t>si aggiungono anni </a:t>
            </a:r>
            <a:r>
              <a:rPr lang="it-IT" sz="2400" dirty="0" smtClean="0">
                <a:solidFill>
                  <a:schemeClr val="tx1"/>
                </a:solidFill>
              </a:rPr>
              <a:t>3 mesi 13  </a:t>
            </a:r>
            <a:r>
              <a:rPr lang="it-IT" sz="2400" dirty="0">
                <a:solidFill>
                  <a:schemeClr val="tx1"/>
                </a:solidFill>
              </a:rPr>
              <a:t>– totale anni 35</a:t>
            </a:r>
          </a:p>
          <a:p>
            <a:endParaRPr lang="it-IT" sz="2400" dirty="0">
              <a:solidFill>
                <a:schemeClr val="tx1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385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C747F382-D096-4DCF-B798-E13E501C47E2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Personale cessato dal 2/1/2012 al 1/9/2014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La nuova pratica si apre in gestione giuridica &gt; definizione della progressione della carriera &gt; rettifica dal 1/7/2010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261707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TC101790493[[fn=SOHO]]</Template>
  <TotalTime>55</TotalTime>
  <Words>355</Words>
  <Application>Microsoft Office PowerPoint</Application>
  <PresentationFormat>Presentazione su schermo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Soho</vt:lpstr>
      <vt:lpstr>Personale cessato dal 2/1/2012 al 1/9/2014</vt:lpstr>
      <vt:lpstr>Personale cessato dal 2/1/2012 al 1/9/2014</vt:lpstr>
      <vt:lpstr>Personale cessato dal 2/1/2012 al 1/9/2014</vt:lpstr>
      <vt:lpstr>Personale cessato dal 2/1/2012 al 1/9/2014</vt:lpstr>
      <vt:lpstr>Personale cessato dal 2/1/2012 al 1/9/2014</vt:lpstr>
      <vt:lpstr>Personale cessato dal 2/1/2012 al 1/9/2014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Personale cessato dal 2/1/2012 al 31//8/2014</dc:title>
  <dc:creator>Administrator</dc:creator>
  <cp:lastModifiedBy>cavour</cp:lastModifiedBy>
  <cp:revision>7</cp:revision>
  <dcterms:created xsi:type="dcterms:W3CDTF">2014-11-19T14:08:32Z</dcterms:created>
  <dcterms:modified xsi:type="dcterms:W3CDTF">2014-11-20T16:21:31Z</dcterms:modified>
</cp:coreProperties>
</file>